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3" r:id="rId1"/>
  </p:sldMasterIdLst>
  <p:notesMasterIdLst>
    <p:notesMasterId r:id="rId27"/>
  </p:notesMasterIdLst>
  <p:sldIdLst>
    <p:sldId id="284" r:id="rId2"/>
    <p:sldId id="372" r:id="rId3"/>
    <p:sldId id="257" r:id="rId4"/>
    <p:sldId id="304" r:id="rId5"/>
    <p:sldId id="362" r:id="rId6"/>
    <p:sldId id="363" r:id="rId7"/>
    <p:sldId id="366" r:id="rId8"/>
    <p:sldId id="359" r:id="rId9"/>
    <p:sldId id="364" r:id="rId10"/>
    <p:sldId id="336" r:id="rId11"/>
    <p:sldId id="339" r:id="rId12"/>
    <p:sldId id="348" r:id="rId13"/>
    <p:sldId id="367" r:id="rId14"/>
    <p:sldId id="346" r:id="rId15"/>
    <p:sldId id="358" r:id="rId16"/>
    <p:sldId id="355" r:id="rId17"/>
    <p:sldId id="357" r:id="rId18"/>
    <p:sldId id="356" r:id="rId19"/>
    <p:sldId id="361" r:id="rId20"/>
    <p:sldId id="373" r:id="rId21"/>
    <p:sldId id="369" r:id="rId22"/>
    <p:sldId id="374" r:id="rId23"/>
    <p:sldId id="368" r:id="rId24"/>
    <p:sldId id="371" r:id="rId25"/>
    <p:sldId id="370" r:id="rId26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</p:showPr>
  <p:clrMru>
    <a:srgbClr val="FFFF00"/>
    <a:srgbClr val="150361"/>
    <a:srgbClr val="A50021"/>
    <a:srgbClr val="CC0000"/>
    <a:srgbClr val="0000FF"/>
    <a:srgbClr val="FF6600"/>
    <a:srgbClr val="FF9933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0" autoAdjust="0"/>
    <p:restoredTop sz="94030" autoAdjust="0"/>
  </p:normalViewPr>
  <p:slideViewPr>
    <p:cSldViewPr>
      <p:cViewPr>
        <p:scale>
          <a:sx n="90" d="100"/>
          <a:sy n="90" d="100"/>
        </p:scale>
        <p:origin x="-9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nald\Desktop\Map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nald\Desktop\Map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nald\Desktop\Map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2.8492131332786767E-2"/>
          <c:y val="0.26645903993152226"/>
          <c:w val="0.64801549268731262"/>
          <c:h val="0.73300120928554913"/>
        </c:manualLayout>
      </c:layout>
      <c:pieChart>
        <c:varyColors val="1"/>
        <c:ser>
          <c:idx val="0"/>
          <c:order val="0"/>
          <c:tx>
            <c:strRef>
              <c:f>Blad1!$A$1</c:f>
              <c:strCache>
                <c:ptCount val="1"/>
                <c:pt idx="0">
                  <c:v>Steamexfire product contect, 85⁰C</c:v>
                </c:pt>
              </c:strCache>
            </c:strRef>
          </c:tx>
          <c:dPt>
            <c:idx val="1"/>
            <c:spPr>
              <a:solidFill>
                <a:schemeClr val="tx1"/>
              </a:solidFill>
            </c:spPr>
          </c:dPt>
          <c:dLbls>
            <c:delete val="1"/>
          </c:dLbls>
          <c:cat>
            <c:strRef>
              <c:f>(Blad1!$A$2,Blad1!$A$3)</c:f>
              <c:strCache>
                <c:ptCount val="2"/>
                <c:pt idx="0">
                  <c:v>65%  Waterly products</c:v>
                </c:pt>
                <c:pt idx="1">
                  <c:v>35%  Gasses</c:v>
                </c:pt>
              </c:strCache>
            </c:strRef>
          </c:cat>
          <c:val>
            <c:numRef>
              <c:f>Blad1!$B$2:$B$3</c:f>
              <c:numCache>
                <c:formatCode>0%</c:formatCode>
                <c:ptCount val="2"/>
                <c:pt idx="0">
                  <c:v>0.65000000000000324</c:v>
                </c:pt>
                <c:pt idx="1">
                  <c:v>0.35000000000000031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400" b="1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44713113438992275"/>
          <c:y val="0.10067460908174169"/>
          <c:w val="0.53804957784059648"/>
          <c:h val="0.21237821967169371"/>
        </c:manualLayout>
      </c:layout>
      <c:txPr>
        <a:bodyPr/>
        <a:lstStyle/>
        <a:p>
          <a:pPr>
            <a:defRPr sz="1400" b="1"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zh-CN"/>
        </a:p>
      </c:txPr>
    </c:legend>
    <c:plotVisOnly val="1"/>
  </c:chart>
  <c:spPr>
    <a:ln>
      <a:noFill/>
    </a:ln>
  </c:spPr>
  <c:txPr>
    <a:bodyPr/>
    <a:lstStyle/>
    <a:p>
      <a:pPr>
        <a:defRPr>
          <a:latin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strRef>
          <c:f>Blad1!$A$9</c:f>
          <c:strCache>
            <c:ptCount val="1"/>
            <c:pt idx="0">
              <c:v>Waterly Products</c:v>
            </c:pt>
          </c:strCache>
        </c:strRef>
      </c:tx>
      <c:layout>
        <c:manualLayout>
          <c:xMode val="edge"/>
          <c:yMode val="edge"/>
          <c:x val="4.4880085351506852E-2"/>
          <c:y val="0.1050228211486222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zh-CN"/>
        </a:p>
      </c:txPr>
    </c:title>
    <c:plotArea>
      <c:layout>
        <c:manualLayout>
          <c:layoutTarget val="inner"/>
          <c:xMode val="edge"/>
          <c:yMode val="edge"/>
          <c:x val="3.6761001292502905E-2"/>
          <c:y val="0.28758405913223756"/>
          <c:w val="0.43538938829926793"/>
          <c:h val="0.64962191235046096"/>
        </c:manualLayout>
      </c:layout>
      <c:pieChart>
        <c:varyColors val="1"/>
        <c:ser>
          <c:idx val="0"/>
          <c:order val="0"/>
          <c:spPr>
            <a:solidFill>
              <a:srgbClr val="FF0000"/>
            </a:solidFill>
          </c:spPr>
          <c:dPt>
            <c:idx val="0"/>
            <c:spPr>
              <a:solidFill>
                <a:srgbClr val="660066"/>
              </a:solidFill>
            </c:spPr>
          </c:dPt>
          <c:dLbls>
            <c:delete val="1"/>
          </c:dLbls>
          <c:cat>
            <c:strRef>
              <c:f>Blad1!$A$10:$A$11</c:f>
              <c:strCache>
                <c:ptCount val="2"/>
                <c:pt idx="0">
                  <c:v>70%  Atomised water</c:v>
                </c:pt>
                <c:pt idx="1">
                  <c:v>30%  Steam</c:v>
                </c:pt>
              </c:strCache>
            </c:strRef>
          </c:cat>
          <c:val>
            <c:numRef>
              <c:f>Blad1!$B$10:$B$11</c:f>
              <c:numCache>
                <c:formatCode>0%</c:formatCode>
                <c:ptCount val="2"/>
                <c:pt idx="0">
                  <c:v>0.70000000000000062</c:v>
                </c:pt>
                <c:pt idx="1">
                  <c:v>0.30000000000000032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1835642062174259"/>
          <c:y val="0.491625619680292"/>
          <c:w val="0.38332857784579977"/>
          <c:h val="0.39463510557288656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zh-CN"/>
        </a:p>
      </c:txPr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strRef>
          <c:f>Blad1!$A$14</c:f>
          <c:strCache>
            <c:ptCount val="1"/>
            <c:pt idx="0">
              <c:v>Gasses</c:v>
            </c:pt>
          </c:strCache>
        </c:strRef>
      </c:tx>
      <c:layout>
        <c:manualLayout>
          <c:xMode val="edge"/>
          <c:yMode val="edge"/>
          <c:x val="0.12922922134733233"/>
          <c:y val="4.9240552226060642E-2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zh-CN"/>
        </a:p>
      </c:txPr>
    </c:title>
    <c:plotArea>
      <c:layout>
        <c:manualLayout>
          <c:layoutTarget val="inner"/>
          <c:xMode val="edge"/>
          <c:yMode val="edge"/>
          <c:x val="0.10376815398075297"/>
          <c:y val="0.27036193592245272"/>
          <c:w val="0.39011767279090354"/>
          <c:h val="0.72910338275865316"/>
        </c:manualLayout>
      </c:layout>
      <c:pieChart>
        <c:varyColors val="1"/>
        <c:ser>
          <c:idx val="0"/>
          <c:order val="0"/>
          <c:dPt>
            <c:idx val="0"/>
            <c:spPr>
              <a:solidFill>
                <a:srgbClr val="1ADE0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5C004A"/>
              </a:solidFill>
            </c:spPr>
          </c:dPt>
          <c:dLbls>
            <c:delete val="1"/>
          </c:dLbls>
          <c:cat>
            <c:strRef>
              <c:f>Blad1!$A$15:$A$17</c:f>
              <c:strCache>
                <c:ptCount val="3"/>
                <c:pt idx="0">
                  <c:v>81%  Nitrogen</c:v>
                </c:pt>
                <c:pt idx="1">
                  <c:v>13 - 15%  Carbon dioxide</c:v>
                </c:pt>
                <c:pt idx="2">
                  <c:v>0,02 - 0,5%  Carbon monoxide / Combustials</c:v>
                </c:pt>
              </c:strCache>
            </c:strRef>
          </c:cat>
          <c:val>
            <c:numRef>
              <c:f>Blad1!$B$15:$B$17</c:f>
              <c:numCache>
                <c:formatCode>0%</c:formatCode>
                <c:ptCount val="3"/>
                <c:pt idx="0">
                  <c:v>0.81</c:v>
                </c:pt>
                <c:pt idx="1">
                  <c:v>0.13</c:v>
                </c:pt>
                <c:pt idx="2" formatCode="0.00%">
                  <c:v>1.4999999999999998E-2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0243197725284339"/>
          <c:y val="0.46982136820371323"/>
          <c:w val="0.44756802274715662"/>
          <c:h val="0.52498715415868014"/>
        </c:manualLayout>
      </c:layout>
      <c:txPr>
        <a:bodyPr/>
        <a:lstStyle/>
        <a:p>
          <a:pPr>
            <a:defRPr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zh-CN"/>
        </a:p>
      </c:txPr>
    </c:legend>
    <c:plotVisOnly val="1"/>
  </c:chart>
  <c:spPr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E0441842-750C-4217-AACE-9C20204B33E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E21D45-98D6-44AF-8C92-3F283F3DA6DB}" type="slidenum">
              <a:rPr lang="nl-NL" altLang="zh-CN" smtClean="0"/>
              <a:pPr>
                <a:defRPr/>
              </a:pPr>
              <a:t>1</a:t>
            </a:fld>
            <a:endParaRPr lang="nl-NL" altLang="zh-CN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A1195D-FED9-455E-9F4B-6885F8EF8DE3}" type="slidenum">
              <a:rPr lang="nl-NL" altLang="zh-CN" smtClean="0"/>
              <a:pPr>
                <a:defRPr/>
              </a:pPr>
              <a:t>11</a:t>
            </a:fld>
            <a:endParaRPr lang="nl-NL" altLang="zh-CN" smtClean="0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F114C97-24C8-4A24-A32E-21DAD3726AC1}" type="slidenum">
              <a:rPr lang="nl-NL" altLang="zh-CN" smtClean="0"/>
              <a:pPr>
                <a:defRPr/>
              </a:pPr>
              <a:t>12</a:t>
            </a:fld>
            <a:endParaRPr lang="nl-NL" altLang="zh-CN" smtClean="0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385864-28C9-4A11-B875-5FC11EA5540E}" type="slidenum">
              <a:rPr lang="nl-NL" altLang="zh-CN" smtClean="0"/>
              <a:pPr>
                <a:defRPr/>
              </a:pPr>
              <a:t>13</a:t>
            </a:fld>
            <a:endParaRPr lang="nl-NL" altLang="zh-CN" smtClean="0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31B947-74FE-4F9C-87A9-A51BCFFBB9EB}" type="slidenum">
              <a:rPr lang="nl-NL" altLang="zh-CN" smtClean="0"/>
              <a:pPr>
                <a:defRPr/>
              </a:pPr>
              <a:t>14</a:t>
            </a:fld>
            <a:endParaRPr lang="nl-NL" altLang="zh-CN" smtClean="0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C7A779-41A7-49E6-BB0A-5692F6114734}" type="slidenum">
              <a:rPr lang="nl-NL" altLang="zh-CN" smtClean="0"/>
              <a:pPr>
                <a:defRPr/>
              </a:pPr>
              <a:t>15</a:t>
            </a:fld>
            <a:endParaRPr lang="nl-NL" altLang="zh-CN" smtClean="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7FC198-928F-4D3B-AF45-509653FD38BF}" type="slidenum">
              <a:rPr lang="nl-NL" altLang="zh-CN" smtClean="0"/>
              <a:pPr>
                <a:defRPr/>
              </a:pPr>
              <a:t>16</a:t>
            </a:fld>
            <a:endParaRPr lang="nl-NL" altLang="zh-CN" smtClean="0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E289F6-D9DF-4E6A-954B-3D1806F2B755}" type="slidenum">
              <a:rPr lang="nl-NL" altLang="zh-CN" smtClean="0"/>
              <a:pPr>
                <a:defRPr/>
              </a:pPr>
              <a:t>17</a:t>
            </a:fld>
            <a:endParaRPr lang="nl-NL" altLang="zh-CN" smtClean="0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08D462-9D4A-46E1-90F4-F636A4A238D8}" type="slidenum">
              <a:rPr lang="nl-NL" altLang="zh-CN" smtClean="0"/>
              <a:pPr>
                <a:defRPr/>
              </a:pPr>
              <a:t>18</a:t>
            </a:fld>
            <a:endParaRPr lang="nl-NL" altLang="zh-CN" smtClean="0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696A49-F28D-4268-991C-0C6CB6F123CD}" type="slidenum">
              <a:rPr lang="nl-NL" altLang="zh-CN" smtClean="0"/>
              <a:pPr>
                <a:defRPr/>
              </a:pPr>
              <a:t>19</a:t>
            </a:fld>
            <a:endParaRPr lang="nl-NL" altLang="zh-CN" smtClean="0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FDF42D-EF3F-480B-AB74-DC6697C9F8F0}" type="slidenum">
              <a:rPr lang="nl-NL" altLang="zh-CN" smtClean="0"/>
              <a:pPr>
                <a:defRPr/>
              </a:pPr>
              <a:t>20</a:t>
            </a:fld>
            <a:endParaRPr lang="nl-NL" altLang="zh-CN" smtClean="0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842EB4-7F9B-4DD6-B0B4-7F57828F6F0F}" type="slidenum">
              <a:rPr lang="nl-NL" altLang="zh-CN" smtClean="0"/>
              <a:pPr>
                <a:defRPr/>
              </a:pPr>
              <a:t>2</a:t>
            </a:fld>
            <a:endParaRPr lang="nl-NL" altLang="zh-CN" smtClean="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B292E3-250A-4499-AB18-B65EBFC9EA51}" type="slidenum">
              <a:rPr lang="nl-NL" altLang="zh-CN" smtClean="0"/>
              <a:pPr>
                <a:defRPr/>
              </a:pPr>
              <a:t>21</a:t>
            </a:fld>
            <a:endParaRPr lang="nl-NL" altLang="zh-CN" smtClean="0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0FA0D4-7A66-4855-9BF2-3307E1446AC8}" type="slidenum">
              <a:rPr lang="nl-NL" altLang="zh-CN" smtClean="0"/>
              <a:pPr>
                <a:defRPr/>
              </a:pPr>
              <a:t>22</a:t>
            </a:fld>
            <a:endParaRPr lang="nl-NL" altLang="zh-CN" smtClean="0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5E6565-6CEB-479D-988C-BA9321C32A8B}" type="slidenum">
              <a:rPr lang="nl-NL" altLang="zh-CN" smtClean="0"/>
              <a:pPr>
                <a:defRPr/>
              </a:pPr>
              <a:t>24</a:t>
            </a:fld>
            <a:endParaRPr lang="nl-NL" altLang="zh-CN" smtClean="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116A82-24E8-41BF-BE00-AEE05926A956}" type="slidenum">
              <a:rPr lang="nl-NL" altLang="zh-CN" smtClean="0"/>
              <a:pPr>
                <a:defRPr/>
              </a:pPr>
              <a:t>25</a:t>
            </a:fld>
            <a:endParaRPr lang="nl-NL" altLang="zh-CN" smtClean="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461066-51DE-4D2E-B1D1-4E1DBD162CC3}" type="slidenum">
              <a:rPr lang="nl-NL" altLang="zh-CN" smtClean="0"/>
              <a:pPr>
                <a:defRPr/>
              </a:pPr>
              <a:t>3</a:t>
            </a:fld>
            <a:endParaRPr lang="nl-NL" altLang="zh-CN" smtClean="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AU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A649F4-B0FC-43AA-BD2C-C3B293331FB8}" type="slidenum">
              <a:rPr lang="nl-NL" altLang="zh-CN" smtClean="0"/>
              <a:pPr>
                <a:defRPr/>
              </a:pPr>
              <a:t>4</a:t>
            </a:fld>
            <a:endParaRPr lang="nl-NL" altLang="zh-CN" smtClean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8424C4-1382-4F32-81FC-2C00B6E4BA1D}" type="slidenum">
              <a:rPr lang="nl-NL" altLang="zh-CN" smtClean="0"/>
              <a:pPr>
                <a:defRPr/>
              </a:pPr>
              <a:t>5</a:t>
            </a:fld>
            <a:endParaRPr lang="nl-NL" altLang="zh-CN" smtClean="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7A6591-EF82-4535-9549-ED7E0635892C}" type="slidenum">
              <a:rPr lang="nl-NL" altLang="zh-CN" smtClean="0"/>
              <a:pPr>
                <a:defRPr/>
              </a:pPr>
              <a:t>6</a:t>
            </a:fld>
            <a:endParaRPr lang="nl-NL" altLang="zh-CN" smtClean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430B3E-8434-46AC-8302-13AF16F01816}" type="slidenum">
              <a:rPr lang="nl-NL" altLang="zh-CN" smtClean="0"/>
              <a:pPr>
                <a:defRPr/>
              </a:pPr>
              <a:t>8</a:t>
            </a:fld>
            <a:endParaRPr lang="nl-NL" altLang="zh-CN" smtClean="0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777677-91FD-44DD-9EFB-14A5F4D48498}" type="slidenum">
              <a:rPr lang="nl-NL" altLang="zh-CN" smtClean="0"/>
              <a:pPr>
                <a:defRPr/>
              </a:pPr>
              <a:t>9</a:t>
            </a:fld>
            <a:endParaRPr lang="nl-NL" altLang="zh-CN" smtClean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09FFA7-7DF1-41D9-91DD-6FDEC352120E}" type="slidenum">
              <a:rPr lang="nl-NL" altLang="zh-CN" smtClean="0"/>
              <a:pPr>
                <a:defRPr/>
              </a:pPr>
              <a:t>10</a:t>
            </a:fld>
            <a:endParaRPr lang="nl-NL" altLang="zh-CN" smtClean="0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</p:grpSp>
      <p:sp>
        <p:nvSpPr>
          <p:cNvPr id="23863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nl-NL"/>
              <a:t>Klik om het opmaakprofiel te bewerken</a:t>
            </a:r>
          </a:p>
        </p:txBody>
      </p:sp>
      <p:sp>
        <p:nvSpPr>
          <p:cNvPr id="23863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C62F3-2245-417D-9C6F-6FDB2AB905C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F9FC0-4912-4193-B29B-BC023006E52A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AD840-4C11-4948-B508-C84E6C70396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96FB5-4FA1-4952-80BB-5907DDF9EA15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3E05B-082F-436C-BCEB-F349911CB59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371B7-9553-4D10-A256-9CB3B8BEF57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939E9-E1E3-409C-B5FF-5D4DF836D56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4BCA9-3F1E-4F8E-8B62-DCAC2BDE28A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9BC1F-FD6D-4AAB-8B1B-8C97BC317D2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A1E4B-D433-4B10-8869-A024A6A00552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56A4A-72F4-439F-BA74-8F99A97098D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74404-63B8-44EB-BBDA-EAE6781552BA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 spd="med" advTm="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3757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7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7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3757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7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7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7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7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58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</p:grpSp>
        <p:sp>
          <p:nvSpPr>
            <p:cNvPr id="23758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8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59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760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60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60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60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  <p:sp>
            <p:nvSpPr>
              <p:cNvPr id="23760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nl-NL">
                  <a:ea typeface="+mn-ea"/>
                </a:endParaRPr>
              </a:p>
            </p:txBody>
          </p:sp>
        </p:grpSp>
        <p:sp>
          <p:nvSpPr>
            <p:cNvPr id="23760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  <p:sp>
          <p:nvSpPr>
            <p:cNvPr id="23760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nl-NL">
                <a:ea typeface="+mn-ea"/>
              </a:endParaRPr>
            </a:p>
          </p:txBody>
        </p:sp>
      </p:grpSp>
      <p:sp>
        <p:nvSpPr>
          <p:cNvPr id="23760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23760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3760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3761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fld id="{CB90DF8A-04E6-4E4A-8912-48C97B5B12C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sp>
        <p:nvSpPr>
          <p:cNvPr id="23761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6" r:id="rId1"/>
    <p:sldLayoutId id="2147483755" r:id="rId2"/>
    <p:sldLayoutId id="2147483754" r:id="rId3"/>
    <p:sldLayoutId id="2147483753" r:id="rId4"/>
    <p:sldLayoutId id="2147483752" r:id="rId5"/>
    <p:sldLayoutId id="2147483751" r:id="rId6"/>
    <p:sldLayoutId id="2147483750" r:id="rId7"/>
    <p:sldLayoutId id="2147483749" r:id="rId8"/>
    <p:sldLayoutId id="2147483748" r:id="rId9"/>
    <p:sldLayoutId id="2147483747" r:id="rId10"/>
    <p:sldLayoutId id="2147483746" r:id="rId11"/>
    <p:sldLayoutId id="2147483745" r:id="rId12"/>
  </p:sldLayoutIdLst>
  <p:transition spd="med" advTm="0">
    <p:newsfla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altLang="zh-CN" smtClean="0">
              <a:ea typeface="宋体" charset="-122"/>
            </a:endParaRPr>
          </a:p>
          <a:p>
            <a:pPr>
              <a:defRPr/>
            </a:pPr>
            <a:endParaRPr lang="en-GB" altLang="zh-CN" smtClean="0">
              <a:ea typeface="宋体" charset="-122"/>
            </a:endParaRPr>
          </a:p>
        </p:txBody>
      </p:sp>
      <p:sp>
        <p:nvSpPr>
          <p:cNvPr id="15362" name="Tekstvak 7"/>
          <p:cNvSpPr txBox="1">
            <a:spLocks noChangeArrowheads="1"/>
          </p:cNvSpPr>
          <p:nvPr/>
        </p:nvSpPr>
        <p:spPr bwMode="auto">
          <a:xfrm>
            <a:off x="1000125" y="857250"/>
            <a:ext cx="73580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nl-NL" altLang="zh-CN" sz="3200" b="1">
                <a:solidFill>
                  <a:srgbClr val="FF0000"/>
                </a:solidFill>
                <a:latin typeface="Verdana" pitchFamily="34" charset="0"/>
              </a:rPr>
              <a:t>Steamexfire BV </a:t>
            </a:r>
            <a:r>
              <a:rPr lang="zh-CN" altLang="nl-NL" sz="3200" b="1">
                <a:solidFill>
                  <a:srgbClr val="FF0000"/>
                </a:solidFill>
                <a:latin typeface="Verdana" pitchFamily="34" charset="0"/>
              </a:rPr>
              <a:t>公司和矿山救援</a:t>
            </a:r>
          </a:p>
          <a:p>
            <a:pPr algn="ctr"/>
            <a:endParaRPr lang="nl-NL" altLang="zh-CN" sz="3200" b="1">
              <a:solidFill>
                <a:srgbClr val="FF0000"/>
              </a:solidFill>
              <a:latin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6653" y="3432175"/>
            <a:ext cx="6412082" cy="307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87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4"/>
          <p:cNvSpPr txBox="1">
            <a:spLocks noChangeArrowheads="1"/>
          </p:cNvSpPr>
          <p:nvPr/>
        </p:nvSpPr>
        <p:spPr bwMode="auto">
          <a:xfrm>
            <a:off x="3995738" y="404813"/>
            <a:ext cx="4897437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zh-CN" sz="3200" b="1">
                <a:solidFill>
                  <a:srgbClr val="FF0000"/>
                </a:solidFill>
                <a:latin typeface="Verdana" pitchFamily="34" charset="0"/>
              </a:rPr>
              <a:t>Steamexfire 2500</a:t>
            </a:r>
          </a:p>
          <a:p>
            <a:pPr>
              <a:spcBef>
                <a:spcPct val="50000"/>
              </a:spcBef>
            </a:pPr>
            <a:r>
              <a:rPr lang="zh-CN" altLang="en-GB" sz="3200" b="1">
                <a:solidFill>
                  <a:srgbClr val="FF0000"/>
                </a:solidFill>
                <a:latin typeface="Verdana" pitchFamily="34" charset="0"/>
              </a:rPr>
              <a:t>型可移动式</a:t>
            </a:r>
            <a:endParaRPr lang="zh-CN" altLang="nl-NL" sz="3200">
              <a:latin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635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3316" name="Afbeelding 6" descr="210108LGTLuminousPhotos_Beurs2kopi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1833563"/>
            <a:ext cx="7358063" cy="4905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2" name="Rechthoek 5"/>
          <p:cNvSpPr>
            <a:spLocks noChangeArrowheads="1"/>
          </p:cNvSpPr>
          <p:nvPr/>
        </p:nvSpPr>
        <p:spPr bwMode="auto">
          <a:xfrm>
            <a:off x="3106738" y="3105150"/>
            <a:ext cx="314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b="1">
                <a:solidFill>
                  <a:srgbClr val="FF0000"/>
                </a:solidFill>
              </a:rPr>
              <a:t> </a:t>
            </a:r>
            <a:endParaRPr lang="en-GB" altLang="zh-CN"/>
          </a:p>
        </p:txBody>
      </p:sp>
    </p:spTree>
  </p:cSld>
  <p:clrMapOvr>
    <a:masterClrMapping/>
  </p:clrMapOvr>
  <p:transition spd="med" advTm="5125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4340" name="Picture 3" descr="DSC010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700213"/>
            <a:ext cx="6419850" cy="487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kstvak 5"/>
          <p:cNvSpPr txBox="1"/>
          <p:nvPr/>
        </p:nvSpPr>
        <p:spPr>
          <a:xfrm>
            <a:off x="4284663" y="620713"/>
            <a:ext cx="4248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rgbClr val="FF0000"/>
                </a:solidFill>
                <a:latin typeface="+mn-lt"/>
                <a:ea typeface="+mn-ea"/>
              </a:rPr>
              <a:t>Steamexfire 2500</a:t>
            </a:r>
          </a:p>
        </p:txBody>
      </p:sp>
    </p:spTree>
  </p:cSld>
  <p:clrMapOvr>
    <a:masterClrMapping/>
  </p:clrMapOvr>
  <p:transition spd="med" advTm="4968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DSC054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643063"/>
            <a:ext cx="6529387" cy="4932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3276600" y="476250"/>
            <a:ext cx="4899025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Steamexfire 1000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5203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1857364"/>
            <a:ext cx="600079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76600" y="476250"/>
            <a:ext cx="4899025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Steamexfire 1000</a:t>
            </a:r>
          </a:p>
        </p:txBody>
      </p:sp>
    </p:spTree>
  </p:cSld>
  <p:clrMapOvr>
    <a:masterClrMapping/>
  </p:clrMapOvr>
  <p:transition spd="med" advTm="5344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1857375"/>
            <a:ext cx="6000750" cy="4500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76600" y="476250"/>
            <a:ext cx="4899025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Steamexfire 1000</a:t>
            </a:r>
          </a:p>
        </p:txBody>
      </p:sp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5344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25" y="500063"/>
            <a:ext cx="5072063" cy="857250"/>
          </a:xfrm>
        </p:spPr>
        <p:txBody>
          <a:bodyPr/>
          <a:lstStyle/>
          <a:p>
            <a:pPr algn="r" eaLnBrk="1" hangingPunct="1">
              <a:defRPr/>
            </a:pPr>
            <a:r>
              <a:rPr lang="nl-NL" sz="3200" b="1" dirty="0" smtClean="0">
                <a:solidFill>
                  <a:srgbClr val="FF0000"/>
                </a:solidFill>
                <a:latin typeface="+mn-lt"/>
              </a:rPr>
              <a:t>Steamexfire 300</a:t>
            </a:r>
          </a:p>
        </p:txBody>
      </p:sp>
      <p:pic>
        <p:nvPicPr>
          <p:cNvPr id="29701" name="Picture 6" descr="U:\Mijn afbeeldingen\SEF 300\DSC07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1500188"/>
            <a:ext cx="8001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5266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00063"/>
            <a:ext cx="8474075" cy="722312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12875"/>
            <a:ext cx="8229600" cy="3848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GB" altLang="zh-CN" sz="2800" b="1" smtClean="0">
                <a:solidFill>
                  <a:srgbClr val="FF0000"/>
                </a:solidFill>
                <a:ea typeface="宋体" charset="-122"/>
              </a:rPr>
              <a:t>Steamexfire</a:t>
            </a:r>
            <a:r>
              <a:rPr lang="zh-CN" altLang="en-GB" sz="2800" b="1" smtClean="0">
                <a:solidFill>
                  <a:srgbClr val="FF0000"/>
                </a:solidFill>
                <a:ea typeface="宋体" charset="-122"/>
              </a:rPr>
              <a:t>公司的优势</a:t>
            </a:r>
            <a:r>
              <a:rPr lang="en-GB" altLang="zh-CN" sz="2800" b="1" smtClean="0">
                <a:solidFill>
                  <a:srgbClr val="FF0000"/>
                </a:solidFill>
                <a:ea typeface="宋体" charset="-122"/>
              </a:rPr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en-GB" altLang="zh-CN" sz="1600" b="1" smtClean="0">
              <a:solidFill>
                <a:srgbClr val="FF0000"/>
              </a:solidFill>
              <a:ea typeface="宋体" charset="-122"/>
            </a:endParaRPr>
          </a:p>
          <a:p>
            <a:pPr eaLnBrk="1" hangingPunct="1"/>
            <a:r>
              <a:rPr lang="en-GB" altLang="zh-CN" sz="2800" b="1" smtClean="0">
                <a:ea typeface="宋体" charset="-122"/>
              </a:rPr>
              <a:t>Steamexfire</a:t>
            </a:r>
            <a:r>
              <a:rPr lang="zh-CN" altLang="en-GB" sz="2800" b="1" smtClean="0">
                <a:ea typeface="宋体" charset="-122"/>
              </a:rPr>
              <a:t>公司有能力在全球范围内部署设备和操作人员，通常在</a:t>
            </a:r>
            <a:r>
              <a:rPr lang="en-GB" altLang="zh-CN" sz="2800" b="1" smtClean="0">
                <a:ea typeface="宋体" charset="-122"/>
              </a:rPr>
              <a:t>48</a:t>
            </a:r>
            <a:r>
              <a:rPr lang="zh-CN" altLang="en-GB" sz="2800" b="1" smtClean="0">
                <a:ea typeface="宋体" charset="-122"/>
              </a:rPr>
              <a:t>小时之内（取决于是否通航）</a:t>
            </a:r>
          </a:p>
          <a:p>
            <a:pPr eaLnBrk="1" hangingPunct="1"/>
            <a:r>
              <a:rPr lang="en-GB" altLang="zh-CN" sz="2800" b="1" smtClean="0">
                <a:ea typeface="宋体" charset="-122"/>
              </a:rPr>
              <a:t>Steamexfire </a:t>
            </a:r>
            <a:r>
              <a:rPr lang="zh-CN" altLang="en-GB" sz="2800" b="1" smtClean="0">
                <a:ea typeface="宋体" charset="-122"/>
              </a:rPr>
              <a:t>公司员工在矿山运营、矿山救援、灭火和工程方面经验丰富</a:t>
            </a:r>
            <a:endParaRPr lang="zh-CN" altLang="en-GB" sz="280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GB" altLang="zh-CN" sz="2800" smtClean="0">
                <a:ea typeface="宋体" charset="-122"/>
              </a:rPr>
              <a:t/>
            </a:r>
            <a:br>
              <a:rPr lang="en-GB" altLang="zh-CN" sz="2800" smtClean="0">
                <a:ea typeface="宋体" charset="-122"/>
              </a:rPr>
            </a:br>
            <a:r>
              <a:rPr lang="en-GB" altLang="zh-CN" sz="2800" smtClean="0">
                <a:ea typeface="宋体" charset="-122"/>
              </a:rPr>
              <a:t/>
            </a:r>
            <a:br>
              <a:rPr lang="en-GB" altLang="zh-CN" sz="2800" smtClean="0">
                <a:ea typeface="宋体" charset="-122"/>
              </a:rPr>
            </a:br>
            <a:r>
              <a:rPr lang="en-GB" altLang="zh-CN" sz="2800" smtClean="0">
                <a:ea typeface="宋体" charset="-122"/>
              </a:rPr>
              <a:t/>
            </a:r>
            <a:br>
              <a:rPr lang="en-GB" altLang="zh-CN" sz="2800" smtClean="0">
                <a:ea typeface="宋体" charset="-122"/>
              </a:rPr>
            </a:br>
            <a:endParaRPr lang="en-GB" altLang="zh-CN" sz="280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nl-NL" altLang="zh-CN" sz="2800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635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281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500063"/>
            <a:ext cx="5513388" cy="722312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  <a:t/>
            </a:r>
            <a:br>
              <a:rPr lang="en-GB" altLang="zh-CN" sz="3200" b="1" smtClean="0">
                <a:solidFill>
                  <a:srgbClr val="FF0000"/>
                </a:solidFill>
                <a:latin typeface="Verdana" pitchFamily="34" charset="0"/>
                <a:ea typeface="宋体" charset="-122"/>
              </a:rPr>
            </a:b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3238"/>
            <a:ext cx="8229600" cy="38481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altLang="zh-CN" sz="2800" b="1" smtClean="0">
                <a:solidFill>
                  <a:srgbClr val="FF0000"/>
                </a:solidFill>
                <a:ea typeface="宋体" charset="-122"/>
              </a:rPr>
              <a:t>Steamexfire </a:t>
            </a:r>
            <a:r>
              <a:rPr lang="zh-CN" altLang="en-GB" sz="2800" b="1" smtClean="0">
                <a:solidFill>
                  <a:srgbClr val="FF0000"/>
                </a:solidFill>
                <a:ea typeface="宋体" charset="-122"/>
              </a:rPr>
              <a:t>公司的优势</a:t>
            </a:r>
            <a:r>
              <a:rPr lang="en-GB" altLang="zh-CN" sz="2800" b="1" smtClean="0">
                <a:solidFill>
                  <a:srgbClr val="FF0000"/>
                </a:solidFill>
                <a:ea typeface="宋体" charset="-122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altLang="zh-CN" sz="2800" b="1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GB" sz="2800" b="1" smtClean="0">
                <a:ea typeface="宋体" charset="-122"/>
              </a:rPr>
              <a:t>公司致力于保护客户隐私</a:t>
            </a:r>
            <a:endParaRPr lang="en-GB" altLang="zh-CN" sz="2800" b="1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GB" sz="2800" b="1" smtClean="0">
                <a:ea typeface="宋体" charset="-122"/>
              </a:rPr>
              <a:t>公司在世界范围内都不受贸易壁垒的影响和其它方面的限制</a:t>
            </a:r>
            <a:endParaRPr lang="en-GB" altLang="zh-CN" sz="2800" b="1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GB" sz="2800" b="1" smtClean="0">
                <a:ea typeface="宋体" charset="-122"/>
              </a:rPr>
              <a:t>公司产品可以产生每秒</a:t>
            </a:r>
            <a:r>
              <a:rPr lang="en-GB" altLang="zh-CN" sz="2800" b="1" smtClean="0">
                <a:ea typeface="宋体" charset="-122"/>
              </a:rPr>
              <a:t>80m</a:t>
            </a:r>
            <a:r>
              <a:rPr lang="en-GB" altLang="zh-CN" sz="2800" b="1" baseline="30000" smtClean="0">
                <a:ea typeface="宋体" charset="-122"/>
              </a:rPr>
              <a:t>3</a:t>
            </a:r>
            <a:r>
              <a:rPr lang="en-GB" altLang="zh-CN" sz="2800" smtClean="0">
                <a:ea typeface="宋体" charset="-122"/>
              </a:rPr>
              <a:t> </a:t>
            </a:r>
            <a:r>
              <a:rPr lang="zh-CN" altLang="en-GB" sz="2800" smtClean="0">
                <a:ea typeface="宋体" charset="-122"/>
              </a:rPr>
              <a:t>的惰性气体</a:t>
            </a:r>
            <a:br>
              <a:rPr lang="zh-CN" altLang="en-GB" sz="2800" smtClean="0">
                <a:ea typeface="宋体" charset="-122"/>
              </a:rPr>
            </a:br>
            <a:r>
              <a:rPr lang="zh-CN" altLang="en-GB" sz="2800" smtClean="0">
                <a:ea typeface="宋体" charset="-122"/>
              </a:rPr>
              <a:t/>
            </a:r>
            <a:br>
              <a:rPr lang="zh-CN" altLang="en-GB" sz="2800" smtClean="0">
                <a:ea typeface="宋体" charset="-122"/>
              </a:rPr>
            </a:br>
            <a:endParaRPr lang="zh-CN" altLang="en-GB" sz="2800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nl-NL" altLang="zh-CN" sz="2800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635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1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GB" sz="2800" b="1" smtClean="0">
                <a:solidFill>
                  <a:srgbClr val="FF0000"/>
                </a:solidFill>
                <a:ea typeface="宋体" charset="-122"/>
              </a:rPr>
              <a:t>所有情况都可以</a:t>
            </a:r>
            <a:r>
              <a:rPr lang="en-GB" altLang="zh-CN" sz="2800" b="1" smtClean="0">
                <a:solidFill>
                  <a:srgbClr val="FF0000"/>
                </a:solidFill>
                <a:ea typeface="宋体" charset="-122"/>
              </a:rPr>
              <a:t>: </a:t>
            </a:r>
          </a:p>
          <a:p>
            <a:pPr eaLnBrk="1" hangingPunct="1">
              <a:buFont typeface="Wingdings" pitchFamily="2" charset="2"/>
              <a:buNone/>
            </a:pPr>
            <a:endParaRPr lang="en-GB" altLang="zh-CN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购买、租赁或出动</a:t>
            </a: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我们与当地政府和矿山救援机构合作</a:t>
            </a:r>
            <a:endParaRPr lang="zh-CN" altLang="en-GB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nl-NL" altLang="zh-CN" sz="2800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GB" sz="2800" b="1" smtClean="0">
                <a:solidFill>
                  <a:srgbClr val="FF0000"/>
                </a:solidFill>
                <a:ea typeface="宋体" charset="-122"/>
              </a:rPr>
              <a:t>现实情况：火灾！！！</a:t>
            </a:r>
          </a:p>
          <a:p>
            <a:pPr eaLnBrk="1" hangingPunct="1">
              <a:buFont typeface="Wingdings" pitchFamily="2" charset="2"/>
              <a:buNone/>
            </a:pPr>
            <a:endParaRPr lang="en-GB" altLang="zh-CN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通知我们，我们会飞过去</a:t>
            </a:r>
            <a:endParaRPr lang="zh-CN" altLang="en-GB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组成救援指挥部，矿山经理、通风工程师和矿山救援组织</a:t>
            </a:r>
            <a:endParaRPr lang="en-GB" altLang="zh-CN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签合同</a:t>
            </a:r>
            <a:endParaRPr lang="en-GB" altLang="zh-CN" sz="2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运输设备，操作员坐飞机到达</a:t>
            </a: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800" b="1" smtClean="0">
                <a:ea typeface="宋体" charset="-122"/>
              </a:rPr>
              <a:t>行动 </a:t>
            </a:r>
            <a:r>
              <a:rPr lang="en-GB" altLang="zh-CN" sz="2800" b="1" smtClean="0">
                <a:ea typeface="宋体" charset="-122"/>
              </a:rPr>
              <a:t>!!</a:t>
            </a:r>
            <a:endParaRPr lang="en-GB" altLang="zh-CN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nl-NL" altLang="zh-CN" sz="2800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91513" cy="233680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29600" cy="43703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endParaRPr lang="en-US" altLang="zh-CN" sz="2400" b="1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altLang="zh-CN" sz="2400" b="1" smtClean="0">
                <a:ea typeface="宋体" charset="-122"/>
              </a:rPr>
              <a:t>Steamexfire</a:t>
            </a:r>
            <a:r>
              <a:rPr lang="zh-CN" altLang="en-US" sz="2400" b="1" smtClean="0">
                <a:ea typeface="宋体" charset="-122"/>
              </a:rPr>
              <a:t>系统是高流量惰性气体发生器，可以产生无限量的惰性气体</a:t>
            </a:r>
            <a:endParaRPr lang="zh-CN" altLang="nl-NL" sz="2400" b="1" smtClean="0">
              <a:ea typeface="宋体" charset="-122"/>
            </a:endParaRPr>
          </a:p>
          <a:p>
            <a:pPr>
              <a:lnSpc>
                <a:spcPct val="90000"/>
              </a:lnSpc>
              <a:defRPr/>
            </a:pPr>
            <a:endParaRPr lang="en-US" altLang="zh-CN" sz="2400" b="1" smtClean="0">
              <a:ea typeface="宋体" charset="-122"/>
            </a:endParaRPr>
          </a:p>
          <a:p>
            <a:pPr>
              <a:lnSpc>
                <a:spcPct val="90000"/>
              </a:lnSpc>
              <a:defRPr/>
            </a:pPr>
            <a:r>
              <a:rPr lang="zh-CN" altLang="en-US" sz="2400" smtClean="0">
                <a:ea typeface="宋体" charset="-122"/>
              </a:rPr>
              <a:t>可以使用产生的惰性气体惰化密闭空间，达到灭火的目的</a:t>
            </a:r>
            <a:br>
              <a:rPr lang="zh-CN" altLang="en-US" sz="2400" smtClean="0">
                <a:ea typeface="宋体" charset="-122"/>
              </a:rPr>
            </a:br>
            <a:r>
              <a:rPr lang="zh-CN" altLang="en-US" sz="2400" smtClean="0">
                <a:ea typeface="宋体" charset="-122"/>
              </a:rPr>
              <a:t/>
            </a:r>
            <a:br>
              <a:rPr lang="zh-CN" altLang="en-US" sz="2400" smtClean="0">
                <a:ea typeface="宋体" charset="-122"/>
              </a:rPr>
            </a:br>
            <a:r>
              <a:rPr lang="zh-CN" altLang="en-US" sz="2400" smtClean="0">
                <a:ea typeface="宋体" charset="-122"/>
              </a:rPr>
              <a:t/>
            </a:r>
            <a:br>
              <a:rPr lang="zh-CN" altLang="en-US" sz="2400" smtClean="0">
                <a:ea typeface="宋体" charset="-122"/>
              </a:rPr>
            </a:br>
            <a:r>
              <a:rPr lang="zh-CN" altLang="en-US" sz="2400" smtClean="0">
                <a:ea typeface="宋体" charset="-122"/>
              </a:rPr>
              <a:t/>
            </a:r>
            <a:br>
              <a:rPr lang="zh-CN" altLang="en-US" sz="2400" smtClean="0">
                <a:ea typeface="宋体" charset="-122"/>
              </a:rPr>
            </a:br>
            <a:r>
              <a:rPr lang="zh-CN" altLang="en-US" sz="2400" smtClean="0">
                <a:ea typeface="宋体" charset="-122"/>
              </a:rPr>
              <a:t/>
            </a:r>
            <a:br>
              <a:rPr lang="zh-CN" altLang="en-US" sz="2400" smtClean="0">
                <a:ea typeface="宋体" charset="-122"/>
              </a:rPr>
            </a:br>
            <a:r>
              <a:rPr lang="zh-CN" altLang="en-US" sz="2400" smtClean="0">
                <a:ea typeface="宋体" charset="-122"/>
              </a:rPr>
              <a:t/>
            </a:r>
            <a:br>
              <a:rPr lang="zh-CN" altLang="en-US" sz="2400" smtClean="0">
                <a:ea typeface="宋体" charset="-122"/>
              </a:rPr>
            </a:br>
            <a:endParaRPr lang="zh-CN" altLang="nl-NL" sz="2400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endParaRPr lang="nl-NL" altLang="zh-CN" sz="2400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endParaRPr lang="nl-NL" altLang="zh-CN" sz="2400" smtClean="0">
              <a:ea typeface="宋体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635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766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GB" sz="2400" b="1" smtClean="0">
                <a:solidFill>
                  <a:srgbClr val="FF0000"/>
                </a:solidFill>
                <a:ea typeface="宋体" charset="-122"/>
              </a:rPr>
              <a:t>一些其它的应急产品</a:t>
            </a:r>
            <a:r>
              <a:rPr lang="en-GB" altLang="zh-CN" sz="2400" b="1" smtClean="0">
                <a:solidFill>
                  <a:srgbClr val="FF0000"/>
                </a:solidFill>
                <a:ea typeface="宋体" charset="-122"/>
              </a:rPr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en-GB" altLang="zh-CN" sz="1800" b="1" smtClean="0">
              <a:ea typeface="宋体" charset="-122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GB" sz="2800" b="1" smtClean="0">
                <a:ea typeface="宋体" charset="-122"/>
              </a:rPr>
              <a:t>高流量喷雾发生器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sz="2800" b="1" smtClean="0">
                <a:ea typeface="宋体" charset="-122"/>
              </a:rPr>
              <a:t>容器降温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sz="2800" b="1" smtClean="0">
                <a:ea typeface="宋体" charset="-122"/>
              </a:rPr>
              <a:t>洗涤气体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sz="2800" b="1" smtClean="0">
                <a:ea typeface="宋体" charset="-122"/>
              </a:rPr>
              <a:t>灭火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sz="2800" b="1" smtClean="0">
                <a:ea typeface="宋体" charset="-122"/>
              </a:rPr>
              <a:t>建筑物或隧道除烟</a:t>
            </a:r>
            <a:endParaRPr lang="zh-CN" altLang="en-GB" sz="18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nl-NL" altLang="zh-CN" sz="2800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628775"/>
            <a:ext cx="8229600" cy="4414838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altLang="zh-CN" sz="4400" b="1" smtClean="0">
                <a:ea typeface="宋体" charset="-122"/>
              </a:rPr>
              <a:t>Turboloscher</a:t>
            </a:r>
            <a:r>
              <a:rPr lang="en-US" altLang="zh-CN" sz="3600" b="1" smtClean="0">
                <a:ea typeface="宋体" charset="-122"/>
              </a:rPr>
              <a:t> </a:t>
            </a:r>
          </a:p>
          <a:p>
            <a:pPr algn="ctr">
              <a:buFont typeface="Wingdings" pitchFamily="2" charset="2"/>
              <a:buNone/>
              <a:defRPr/>
            </a:pPr>
            <a:endParaRPr lang="en-US" altLang="zh-CN" b="1" smtClean="0">
              <a:solidFill>
                <a:srgbClr val="FFFF00"/>
              </a:solidFill>
              <a:ea typeface="宋体" charset="-122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altLang="zh-CN" sz="2800" b="1" smtClean="0">
                <a:ea typeface="宋体" charset="-122"/>
              </a:rPr>
              <a:t>   </a:t>
            </a:r>
          </a:p>
          <a:p>
            <a:pPr>
              <a:buFont typeface="Wingdings" pitchFamily="2" charset="2"/>
              <a:buNone/>
              <a:defRPr/>
            </a:pPr>
            <a:endParaRPr lang="en-US" altLang="zh-CN" sz="2800" b="1" smtClean="0"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nl-NL" altLang="zh-CN" sz="4000" smtClean="0">
              <a:ea typeface="宋体" charset="-122"/>
            </a:endParaRPr>
          </a:p>
        </p:txBody>
      </p:sp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5300" name="Afbeelding 5" descr="11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00213"/>
            <a:ext cx="914400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GB" sz="2800" b="1" smtClean="0">
                <a:solidFill>
                  <a:srgbClr val="FF0000"/>
                </a:solidFill>
                <a:ea typeface="宋体" charset="-122"/>
              </a:rPr>
              <a:t>其它应急产品</a:t>
            </a:r>
            <a:r>
              <a:rPr lang="en-GB" altLang="zh-CN" sz="2800" b="1" smtClean="0">
                <a:solidFill>
                  <a:srgbClr val="FF0000"/>
                </a:solidFill>
                <a:ea typeface="宋体" charset="-122"/>
              </a:rPr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en-GB" altLang="zh-CN" b="1" smtClean="0">
              <a:ea typeface="宋体" charset="-122"/>
            </a:endParaRPr>
          </a:p>
          <a:p>
            <a:pPr eaLnBrk="1" hangingPunct="1">
              <a:buFont typeface="Arial" charset="0"/>
              <a:buChar char="•"/>
            </a:pPr>
            <a:r>
              <a:rPr lang="zh-CN" altLang="en-GB" b="1" smtClean="0">
                <a:ea typeface="宋体" charset="-122"/>
              </a:rPr>
              <a:t>发电机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b="1" smtClean="0">
                <a:ea typeface="宋体" charset="-122"/>
              </a:rPr>
              <a:t>世界上最小最轻的</a:t>
            </a:r>
            <a:r>
              <a:rPr lang="en-GB" altLang="zh-CN" b="1" smtClean="0">
                <a:ea typeface="宋体" charset="-122"/>
              </a:rPr>
              <a:t>1.1MW</a:t>
            </a:r>
            <a:r>
              <a:rPr lang="zh-CN" altLang="en-GB" b="1" smtClean="0">
                <a:ea typeface="宋体" charset="-122"/>
              </a:rPr>
              <a:t>发电机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b="1" smtClean="0">
                <a:ea typeface="宋体" charset="-122"/>
              </a:rPr>
              <a:t>有不同电压的发电机</a:t>
            </a:r>
          </a:p>
          <a:p>
            <a:pPr eaLnBrk="1" hangingPunct="1">
              <a:buFont typeface="Arial" charset="0"/>
              <a:buChar char="•"/>
            </a:pPr>
            <a:r>
              <a:rPr lang="zh-CN" altLang="en-GB" b="1" smtClean="0">
                <a:ea typeface="宋体" charset="-122"/>
              </a:rPr>
              <a:t>只需要加柴油燃料胶管，即可以使用</a:t>
            </a:r>
          </a:p>
          <a:p>
            <a:pPr eaLnBrk="1" hangingPunct="1">
              <a:buFont typeface="Arial" charset="0"/>
              <a:buChar char="•"/>
            </a:pPr>
            <a:endParaRPr lang="en-GB" altLang="zh-CN" sz="20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nl-NL" altLang="zh-CN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nl-NL" altLang="zh-CN" smtClean="0">
              <a:ea typeface="宋体" charset="-122"/>
            </a:endParaRPr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675" y="1600200"/>
            <a:ext cx="9077325" cy="5257800"/>
          </a:xfrm>
        </p:spPr>
      </p:pic>
    </p:spTree>
  </p:cSld>
  <p:clrMapOvr>
    <a:masterClrMapping/>
  </p:clrMapOvr>
  <p:transition spd="med" advTm="0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77813"/>
            <a:ext cx="5699125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57375"/>
            <a:ext cx="8229600" cy="3763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GB" altLang="zh-CN" sz="4400" b="1" smtClean="0">
                <a:solidFill>
                  <a:srgbClr val="FF0000"/>
                </a:solidFill>
                <a:ea typeface="宋体" charset="-122"/>
              </a:rPr>
              <a:t>TET</a:t>
            </a:r>
          </a:p>
          <a:p>
            <a:pPr eaLnBrk="1" hangingPunct="1">
              <a:buFont typeface="Wingdings" pitchFamily="2" charset="2"/>
              <a:buNone/>
            </a:pPr>
            <a:endParaRPr lang="en-GB" altLang="zh-CN" sz="2400" b="1" smtClean="0">
              <a:ea typeface="宋体" charset="-122"/>
            </a:endParaRP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400" b="1" smtClean="0">
                <a:ea typeface="宋体" charset="-122"/>
              </a:rPr>
              <a:t>涡轮灭火设备</a:t>
            </a:r>
          </a:p>
          <a:p>
            <a:pPr eaLnBrk="1" hangingPunct="1">
              <a:buFont typeface="Wingdings" pitchFamily="2" charset="2"/>
              <a:buChar char=""/>
            </a:pPr>
            <a:r>
              <a:rPr lang="en-GB" altLang="zh-CN" sz="2400" b="1" smtClean="0">
                <a:ea typeface="宋体" charset="-122"/>
              </a:rPr>
              <a:t>Liberty Group </a:t>
            </a:r>
            <a:r>
              <a:rPr lang="zh-CN" altLang="en-GB" sz="2400" b="1" smtClean="0">
                <a:ea typeface="宋体" charset="-122"/>
              </a:rPr>
              <a:t>和 </a:t>
            </a:r>
            <a:r>
              <a:rPr lang="en-GB" altLang="zh-CN" sz="2400" b="1" smtClean="0">
                <a:ea typeface="宋体" charset="-122"/>
              </a:rPr>
              <a:t>Zikun</a:t>
            </a:r>
          </a:p>
          <a:p>
            <a:pPr eaLnBrk="1" hangingPunct="1">
              <a:buFont typeface="Wingdings" pitchFamily="2" charset="2"/>
              <a:buChar char=""/>
            </a:pPr>
            <a:r>
              <a:rPr lang="zh-CN" altLang="en-GB" sz="2400" b="1" smtClean="0">
                <a:ea typeface="宋体" charset="-122"/>
              </a:rPr>
              <a:t>没有商业化的分享知识和经验的平台</a:t>
            </a:r>
          </a:p>
          <a:p>
            <a:pPr eaLnBrk="1" hangingPunct="1">
              <a:buFont typeface="Wingdings" pitchFamily="2" charset="2"/>
              <a:buNone/>
            </a:pPr>
            <a:endParaRPr lang="nl-NL" altLang="zh-CN" sz="2400" smtClean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9890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628775"/>
            <a:ext cx="8229600" cy="44148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altLang="zh-CN" sz="4400" b="1" smtClean="0">
                <a:ea typeface="宋体" charset="-122"/>
              </a:rPr>
              <a:t>   </a:t>
            </a:r>
            <a:r>
              <a:rPr lang="en-US" altLang="zh-CN" sz="3600" b="1" smtClean="0">
                <a:ea typeface="宋体" charset="-122"/>
              </a:rPr>
              <a:t>Steamexfire, </a:t>
            </a:r>
          </a:p>
          <a:p>
            <a:pPr algn="ctr">
              <a:buFont typeface="Wingdings" pitchFamily="2" charset="2"/>
              <a:buNone/>
            </a:pPr>
            <a:r>
              <a:rPr lang="zh-CN" altLang="en-US" sz="3600" b="1" smtClean="0">
                <a:ea typeface="宋体" charset="-122"/>
              </a:rPr>
              <a:t>无限制的高流量惰性气体</a:t>
            </a:r>
          </a:p>
          <a:p>
            <a:pPr algn="ctr">
              <a:buFont typeface="Wingdings" pitchFamily="2" charset="2"/>
              <a:buNone/>
            </a:pPr>
            <a:r>
              <a:rPr lang="zh-CN" altLang="en-US" sz="3600" b="1" smtClean="0">
                <a:ea typeface="宋体" charset="-122"/>
              </a:rPr>
              <a:t>和</a:t>
            </a:r>
          </a:p>
          <a:p>
            <a:pPr algn="ctr">
              <a:buFont typeface="Wingdings" pitchFamily="2" charset="2"/>
              <a:buNone/>
            </a:pPr>
            <a:r>
              <a:rPr lang="zh-CN" altLang="en-US" sz="3600" b="1" smtClean="0">
                <a:ea typeface="宋体" charset="-122"/>
              </a:rPr>
              <a:t>高流量喷雾</a:t>
            </a:r>
            <a:endParaRPr lang="en-US" altLang="zh-CN" sz="3600" b="1" smtClean="0">
              <a:ea typeface="宋体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b="1" smtClean="0">
                <a:ea typeface="宋体" charset="-122"/>
              </a:rPr>
              <a:t>谢谢</a:t>
            </a:r>
          </a:p>
          <a:p>
            <a:pPr algn="ctr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Michel Kooij </a:t>
            </a:r>
          </a:p>
          <a:p>
            <a:pPr algn="ctr">
              <a:buFont typeface="Wingdings" pitchFamily="2" charset="2"/>
              <a:buNone/>
            </a:pPr>
            <a:r>
              <a:rPr lang="en-US" altLang="zh-CN" b="1" smtClean="0">
                <a:ea typeface="宋体" charset="-122"/>
              </a:rPr>
              <a:t>   </a:t>
            </a:r>
            <a:r>
              <a:rPr lang="en-US" altLang="zh-CN" b="1" smtClean="0">
                <a:solidFill>
                  <a:srgbClr val="FFFF00"/>
                </a:solidFill>
                <a:ea typeface="宋体" charset="-122"/>
              </a:rPr>
              <a:t>www.steamexfire.com</a:t>
            </a:r>
          </a:p>
          <a:p>
            <a:pPr algn="ctr">
              <a:buFont typeface="Wingdings" pitchFamily="2" charset="2"/>
              <a:buNone/>
            </a:pPr>
            <a:r>
              <a:rPr lang="en-US" altLang="zh-CN" sz="2800" b="1" smtClean="0">
                <a:ea typeface="宋体" charset="-122"/>
              </a:rPr>
              <a:t>   </a:t>
            </a:r>
          </a:p>
          <a:p>
            <a:pPr>
              <a:buFont typeface="Wingdings" pitchFamily="2" charset="2"/>
              <a:buNone/>
            </a:pPr>
            <a:endParaRPr lang="en-US" altLang="zh-CN" sz="2800" b="1" smtClean="0">
              <a:ea typeface="宋体" charset="-122"/>
            </a:endParaRPr>
          </a:p>
          <a:p>
            <a:pPr>
              <a:buFont typeface="Wingdings" pitchFamily="2" charset="2"/>
              <a:buNone/>
            </a:pPr>
            <a:endParaRPr lang="nl-NL" altLang="zh-CN" sz="4000" smtClean="0">
              <a:ea typeface="宋体" charset="-122"/>
            </a:endParaRPr>
          </a:p>
        </p:txBody>
      </p:sp>
      <p:sp>
        <p:nvSpPr>
          <p:cNvPr id="62466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91513" cy="233680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zh-CN" b="1" smtClean="0">
                <a:solidFill>
                  <a:srgbClr val="FFFF00"/>
                </a:solidFill>
                <a:ea typeface="宋体" charset="-122"/>
              </a:rPr>
              <a:t/>
            </a:r>
            <a:br>
              <a:rPr lang="en-GB" altLang="zh-CN" b="1" smtClean="0">
                <a:solidFill>
                  <a:srgbClr val="FFFF00"/>
                </a:solidFill>
                <a:ea typeface="宋体" charset="-122"/>
              </a:rPr>
            </a:br>
            <a:endParaRPr lang="nl-NL" altLang="zh-CN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16113"/>
            <a:ext cx="8229600" cy="4370387"/>
          </a:xfrm>
        </p:spPr>
        <p:txBody>
          <a:bodyPr/>
          <a:lstStyle/>
          <a:p>
            <a:pPr eaLnBrk="1" hangingPunct="1">
              <a:buClrTx/>
              <a:defRPr/>
            </a:pPr>
            <a:r>
              <a:rPr lang="en-US" altLang="zh-CN" sz="2800" b="1" smtClean="0">
                <a:ea typeface="宋体" charset="-122"/>
              </a:rPr>
              <a:t>Steamexfire BV (Ltd)</a:t>
            </a:r>
            <a:r>
              <a:rPr lang="zh-CN" altLang="en-US" sz="2800" b="1" smtClean="0">
                <a:ea typeface="宋体" charset="-122"/>
              </a:rPr>
              <a:t>是荷兰</a:t>
            </a:r>
            <a:r>
              <a:rPr lang="en-US" altLang="zh-CN" sz="2800" b="1" smtClean="0">
                <a:ea typeface="宋体" charset="-122"/>
              </a:rPr>
              <a:t>Liberty Gasturbine International</a:t>
            </a:r>
            <a:r>
              <a:rPr lang="zh-CN" altLang="en-US" sz="2800" b="1" smtClean="0">
                <a:ea typeface="宋体" charset="-122"/>
              </a:rPr>
              <a:t>公司的子公司，专长是喷气发动机技术和惰化技术</a:t>
            </a:r>
          </a:p>
          <a:p>
            <a:pPr eaLnBrk="1" hangingPunct="1">
              <a:buClrTx/>
              <a:defRPr/>
            </a:pPr>
            <a:endParaRPr lang="zh-CN" altLang="nl-NL" sz="2800" b="1" smtClean="0">
              <a:ea typeface="宋体" charset="-122"/>
            </a:endParaRPr>
          </a:p>
          <a:p>
            <a:pPr>
              <a:defRPr/>
            </a:pPr>
            <a:r>
              <a:rPr lang="en-US" altLang="zh-CN" sz="2800" b="1" smtClean="0">
                <a:ea typeface="宋体" charset="-122"/>
              </a:rPr>
              <a:t>Steamexfire BV </a:t>
            </a:r>
            <a:r>
              <a:rPr lang="zh-CN" altLang="en-US" sz="2800" b="1" smtClean="0">
                <a:ea typeface="宋体" charset="-122"/>
              </a:rPr>
              <a:t>是世界上唯一一家生产多种能力的惰性气体发生器公司</a:t>
            </a:r>
            <a:r>
              <a:rPr lang="zh-CN" altLang="en-US" sz="2800" smtClean="0">
                <a:ea typeface="宋体" charset="-122"/>
              </a:rPr>
              <a:t/>
            </a:r>
            <a:br>
              <a:rPr lang="zh-CN" altLang="en-US" sz="2800" smtClean="0">
                <a:ea typeface="宋体" charset="-122"/>
              </a:rPr>
            </a:br>
            <a:r>
              <a:rPr lang="zh-CN" altLang="en-US" sz="2800" smtClean="0">
                <a:ea typeface="宋体" charset="-122"/>
              </a:rPr>
              <a:t/>
            </a:r>
            <a:br>
              <a:rPr lang="zh-CN" altLang="en-US" sz="2800" smtClean="0">
                <a:ea typeface="宋体" charset="-122"/>
              </a:rPr>
            </a:br>
            <a:r>
              <a:rPr lang="zh-CN" altLang="en-US" sz="2800" smtClean="0">
                <a:ea typeface="宋体" charset="-122"/>
              </a:rPr>
              <a:t/>
            </a:r>
            <a:br>
              <a:rPr lang="zh-CN" altLang="en-US" sz="2800" smtClean="0">
                <a:ea typeface="宋体" charset="-122"/>
              </a:rPr>
            </a:br>
            <a:r>
              <a:rPr lang="zh-CN" altLang="en-US" sz="2800" smtClean="0">
                <a:ea typeface="宋体" charset="-122"/>
              </a:rPr>
              <a:t/>
            </a:r>
            <a:br>
              <a:rPr lang="zh-CN" altLang="en-US" sz="2800" smtClean="0">
                <a:ea typeface="宋体" charset="-122"/>
              </a:rPr>
            </a:br>
            <a:r>
              <a:rPr lang="zh-CN" altLang="en-US" sz="2800" smtClean="0">
                <a:ea typeface="宋体" charset="-122"/>
              </a:rPr>
              <a:t/>
            </a:r>
            <a:br>
              <a:rPr lang="zh-CN" altLang="en-US" sz="2800" smtClean="0">
                <a:ea typeface="宋体" charset="-122"/>
              </a:rPr>
            </a:br>
            <a:r>
              <a:rPr lang="zh-CN" altLang="en-US" sz="2800" smtClean="0">
                <a:ea typeface="宋体" charset="-122"/>
              </a:rPr>
              <a:t/>
            </a:r>
            <a:br>
              <a:rPr lang="zh-CN" altLang="en-US" sz="2800" smtClean="0">
                <a:ea typeface="宋体" charset="-122"/>
              </a:rPr>
            </a:br>
            <a:endParaRPr lang="zh-CN" altLang="nl-NL" sz="2800" smtClean="0">
              <a:ea typeface="宋体" charset="-122"/>
            </a:endParaRPr>
          </a:p>
          <a:p>
            <a:pPr eaLnBrk="1" hangingPunct="1">
              <a:buClrTx/>
              <a:buFont typeface="Wingdings" pitchFamily="2" charset="2"/>
              <a:buNone/>
              <a:defRPr/>
            </a:pPr>
            <a:endParaRPr lang="nl-NL" altLang="zh-CN" sz="2800" smtClean="0">
              <a:ea typeface="宋体" charset="-122"/>
            </a:endParaRPr>
          </a:p>
          <a:p>
            <a:pPr eaLnBrk="1" hangingPunct="1">
              <a:buClrTx/>
              <a:buFont typeface="Wingdings" pitchFamily="2" charset="2"/>
              <a:buNone/>
              <a:defRPr/>
            </a:pPr>
            <a:endParaRPr lang="nl-NL" altLang="zh-CN" sz="2800" smtClean="0">
              <a:ea typeface="宋体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766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500313"/>
            <a:ext cx="8229600" cy="3328987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US" altLang="zh-CN" sz="2800" b="1" smtClean="0">
              <a:ea typeface="宋体" charset="-122"/>
            </a:endParaRPr>
          </a:p>
          <a:p>
            <a:pPr>
              <a:defRPr/>
            </a:pPr>
            <a:r>
              <a:rPr lang="zh-CN" altLang="en-US" sz="2800" b="1" smtClean="0">
                <a:ea typeface="宋体" charset="-122"/>
              </a:rPr>
              <a:t>用喷气式发动机进行惰化可以用于井下灭火，这在美国、南非、乌克兰、澳大利亚、挪威和新西兰都证明是一种很好的方法</a:t>
            </a:r>
            <a:endParaRPr lang="nl-NL" altLang="zh-CN" sz="2800" b="1" smtClean="0">
              <a:ea typeface="宋体" charset="-122"/>
            </a:endParaRPr>
          </a:p>
          <a:p>
            <a:pPr>
              <a:defRPr/>
            </a:pPr>
            <a:r>
              <a:rPr lang="zh-CN" altLang="en-US" sz="2800" b="1" smtClean="0">
                <a:ea typeface="宋体" charset="-122"/>
              </a:rPr>
              <a:t>现在有很多灭火方法，但是如果需要的量很大，用喷气式发动机惰化是唯一的解决方法</a:t>
            </a:r>
            <a:endParaRPr lang="zh-CN" altLang="en-US" sz="2800" b="1" smtClean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047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3971925"/>
          </a:xfrm>
        </p:spPr>
        <p:txBody>
          <a:bodyPr/>
          <a:lstStyle/>
          <a:p>
            <a:pPr>
              <a:defRPr/>
            </a:pPr>
            <a:r>
              <a:rPr lang="en-US" altLang="zh-CN" sz="2800" b="1" smtClean="0">
                <a:ea typeface="宋体" charset="-122"/>
              </a:rPr>
              <a:t>Steamexfire</a:t>
            </a:r>
            <a:r>
              <a:rPr lang="zh-CN" altLang="en-US" sz="2800" b="1" smtClean="0">
                <a:ea typeface="宋体" charset="-122"/>
              </a:rPr>
              <a:t>可产生有水蒸汽混合的惰性气体，每秒</a:t>
            </a:r>
            <a:r>
              <a:rPr lang="en-US" altLang="zh-CN" sz="2800" b="1" smtClean="0">
                <a:ea typeface="宋体" charset="-122"/>
              </a:rPr>
              <a:t>3-25</a:t>
            </a:r>
            <a:r>
              <a:rPr lang="zh-CN" altLang="en-US" sz="2800" b="1" smtClean="0">
                <a:ea typeface="宋体" charset="-122"/>
              </a:rPr>
              <a:t>立方米涌出量</a:t>
            </a:r>
          </a:p>
          <a:p>
            <a:pPr>
              <a:defRPr/>
            </a:pPr>
            <a:endParaRPr lang="en-US" altLang="zh-CN" sz="2800" b="1" smtClean="0">
              <a:ea typeface="宋体" charset="-122"/>
            </a:endParaRPr>
          </a:p>
          <a:p>
            <a:pPr>
              <a:defRPr/>
            </a:pPr>
            <a:r>
              <a:rPr lang="zh-CN" altLang="en-US" sz="2800" b="1" smtClean="0">
                <a:ea typeface="宋体" charset="-122"/>
              </a:rPr>
              <a:t>使用此产品灭火时，影响火情的三项因素的两项都可以被大量减少直至消除，即氧气和热量</a:t>
            </a:r>
            <a:endParaRPr lang="zh-CN" altLang="nl-NL" sz="2800" b="1" smtClean="0"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nl-NL" altLang="zh-CN" sz="4000" smtClean="0">
              <a:ea typeface="宋体" charset="-122"/>
            </a:endParaRPr>
          </a:p>
        </p:txBody>
      </p:sp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109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071678"/>
            <a:ext cx="5000660" cy="411663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med" advTm="4078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03575" y="0"/>
            <a:ext cx="6192838" cy="1223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400" b="1" i="1" smtClean="0">
                <a:latin typeface="Verdana" pitchFamily="34" charset="0"/>
                <a:ea typeface="宋体" charset="-122"/>
              </a:rPr>
              <a:t>Steamexfire </a:t>
            </a:r>
            <a:r>
              <a:rPr lang="zh-CN" altLang="en-US" sz="2400" b="1" i="1" smtClean="0">
                <a:latin typeface="Verdana" pitchFamily="34" charset="0"/>
                <a:ea typeface="宋体" charset="-122"/>
              </a:rPr>
              <a:t>产品平均温度为</a:t>
            </a:r>
            <a:r>
              <a:rPr lang="en-US" altLang="zh-CN" sz="2400" b="1" i="1" smtClean="0">
                <a:latin typeface="Verdana" pitchFamily="34" charset="0"/>
                <a:ea typeface="宋体" charset="-122"/>
              </a:rPr>
              <a:t> 85⁰C</a:t>
            </a:r>
            <a:br>
              <a:rPr lang="en-US" altLang="zh-CN" sz="2400" b="1" i="1" smtClean="0">
                <a:latin typeface="Verdana" pitchFamily="34" charset="0"/>
                <a:ea typeface="宋体" charset="-122"/>
              </a:rPr>
            </a:br>
            <a:endParaRPr lang="nl-NL" altLang="zh-CN" sz="2400" smtClean="0">
              <a:latin typeface="Verdana" pitchFamily="34" charset="0"/>
              <a:ea typeface="宋体" charset="-122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288" y="6092825"/>
            <a:ext cx="6769100" cy="555625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altLang="zh-CN" sz="1400" b="1" smtClean="0">
                <a:ea typeface="宋体" charset="-122"/>
              </a:rPr>
              <a:t>Performance can fluctuate du varying circumstances</a:t>
            </a:r>
            <a:endParaRPr lang="nl-NL" altLang="zh-CN" sz="1400" smtClean="0">
              <a:ea typeface="宋体" charset="-122"/>
            </a:endParaRPr>
          </a:p>
        </p:txBody>
      </p:sp>
      <p:graphicFrame>
        <p:nvGraphicFramePr>
          <p:cNvPr id="5" name="Grafiek 4"/>
          <p:cNvGraphicFramePr/>
          <p:nvPr/>
        </p:nvGraphicFramePr>
        <p:xfrm>
          <a:off x="6350" y="1057499"/>
          <a:ext cx="5142015" cy="4346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iek 5"/>
          <p:cNvGraphicFramePr/>
          <p:nvPr/>
        </p:nvGraphicFramePr>
        <p:xfrm>
          <a:off x="5016912" y="1057499"/>
          <a:ext cx="4120738" cy="2766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ek 6"/>
          <p:cNvGraphicFramePr/>
          <p:nvPr/>
        </p:nvGraphicFramePr>
        <p:xfrm>
          <a:off x="4788024" y="3573016"/>
          <a:ext cx="4572000" cy="2446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0" y="635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557338"/>
            <a:ext cx="8501063" cy="46577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zh-CN" altLang="en-US" sz="2800" b="1" smtClean="0">
                <a:solidFill>
                  <a:srgbClr val="FF0000"/>
                </a:solidFill>
                <a:ea typeface="宋体" charset="-122"/>
              </a:rPr>
              <a:t>我们的愿景是提供这样的系统：</a:t>
            </a:r>
          </a:p>
          <a:p>
            <a:pPr>
              <a:buFont typeface="Arial" charset="0"/>
              <a:buChar char="•"/>
              <a:defRPr/>
            </a:pPr>
            <a:endParaRPr lang="nl-NL" altLang="zh-CN" sz="2400" smtClean="0">
              <a:ea typeface="宋体" charset="-122"/>
            </a:endParaRPr>
          </a:p>
          <a:p>
            <a:pPr>
              <a:buFont typeface="Arial" charset="0"/>
              <a:buChar char="•"/>
              <a:defRPr/>
            </a:pPr>
            <a:r>
              <a:rPr lang="zh-CN" altLang="nl-NL" sz="2400" b="1" smtClean="0">
                <a:ea typeface="宋体" charset="-122"/>
              </a:rPr>
              <a:t>达到世界最高的安全标准</a:t>
            </a:r>
          </a:p>
          <a:p>
            <a:pPr>
              <a:buFont typeface="Arial" charset="0"/>
              <a:buChar char="•"/>
              <a:defRPr/>
            </a:pPr>
            <a:r>
              <a:rPr lang="zh-CN" altLang="nl-NL" sz="2400" b="1" smtClean="0">
                <a:ea typeface="宋体" charset="-122"/>
              </a:rPr>
              <a:t>可变的</a:t>
            </a:r>
            <a:r>
              <a:rPr lang="nl-NL" altLang="zh-CN" sz="2400" b="1" smtClean="0">
                <a:ea typeface="宋体" charset="-122"/>
              </a:rPr>
              <a:t>O</a:t>
            </a:r>
            <a:r>
              <a:rPr lang="nl-NL" altLang="zh-CN" sz="2400" b="1" baseline="30000" smtClean="0">
                <a:ea typeface="宋体" charset="-122"/>
              </a:rPr>
              <a:t>2</a:t>
            </a:r>
            <a:r>
              <a:rPr lang="nl-NL" altLang="zh-CN" sz="2400" b="1" smtClean="0">
                <a:ea typeface="宋体" charset="-122"/>
              </a:rPr>
              <a:t>, CO and CO</a:t>
            </a:r>
            <a:r>
              <a:rPr lang="nl-NL" altLang="zh-CN" sz="2400" b="1" baseline="30000" smtClean="0">
                <a:ea typeface="宋体" charset="-122"/>
              </a:rPr>
              <a:t>2</a:t>
            </a:r>
            <a:r>
              <a:rPr lang="nl-NL" altLang="zh-CN" sz="2400" b="1" smtClean="0">
                <a:ea typeface="宋体" charset="-122"/>
              </a:rPr>
              <a:t> </a:t>
            </a:r>
            <a:r>
              <a:rPr lang="zh-CN" altLang="nl-NL" sz="2400" b="1" smtClean="0">
                <a:ea typeface="宋体" charset="-122"/>
              </a:rPr>
              <a:t>含量</a:t>
            </a:r>
          </a:p>
          <a:p>
            <a:pPr>
              <a:buFont typeface="Arial" charset="0"/>
              <a:buChar char="•"/>
              <a:defRPr/>
            </a:pPr>
            <a:r>
              <a:rPr lang="zh-CN" altLang="en-GB" sz="2400" b="1" smtClean="0">
                <a:ea typeface="宋体" charset="-122"/>
              </a:rPr>
              <a:t>数据记录</a:t>
            </a:r>
            <a:endParaRPr lang="nl-NL" altLang="zh-CN" sz="2400" b="1" smtClean="0">
              <a:ea typeface="宋体" charset="-122"/>
            </a:endParaRPr>
          </a:p>
          <a:p>
            <a:pPr>
              <a:buFont typeface="Arial" charset="0"/>
              <a:buChar char="•"/>
              <a:defRPr/>
            </a:pPr>
            <a:r>
              <a:rPr lang="zh-CN" altLang="nl-NL" sz="2400" b="1" smtClean="0">
                <a:ea typeface="宋体" charset="-122"/>
              </a:rPr>
              <a:t>可以与手机和手提电脑进行通讯</a:t>
            </a:r>
          </a:p>
          <a:p>
            <a:pPr>
              <a:buFont typeface="Arial" charset="0"/>
              <a:buChar char="•"/>
              <a:defRPr/>
            </a:pPr>
            <a:r>
              <a:rPr lang="zh-CN" altLang="nl-NL" sz="2400" b="1" smtClean="0">
                <a:ea typeface="宋体" charset="-122"/>
              </a:rPr>
              <a:t>重量轻，可组装，便于运输</a:t>
            </a:r>
          </a:p>
          <a:p>
            <a:pPr>
              <a:buFont typeface="Arial" charset="0"/>
              <a:buChar char="•"/>
              <a:defRPr/>
            </a:pPr>
            <a:r>
              <a:rPr lang="zh-CN" altLang="nl-NL" sz="2400" b="1" smtClean="0">
                <a:ea typeface="宋体" charset="-122"/>
              </a:rPr>
              <a:t>可以用监视器进行全面监控</a:t>
            </a:r>
          </a:p>
        </p:txBody>
      </p: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406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748712" cy="5375275"/>
          </a:xfrm>
        </p:spPr>
        <p:txBody>
          <a:bodyPr/>
          <a:lstStyle/>
          <a:p>
            <a:pPr>
              <a:defRPr/>
            </a:pPr>
            <a:endParaRPr lang="en-US" altLang="zh-CN" sz="2800" b="1" smtClean="0"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altLang="zh-CN" sz="2400" b="1" smtClean="0">
                <a:solidFill>
                  <a:srgbClr val="FF0000"/>
                </a:solidFill>
                <a:ea typeface="宋体" charset="-122"/>
              </a:rPr>
              <a:t>Steamexfire BV </a:t>
            </a:r>
            <a:r>
              <a:rPr lang="zh-CN" altLang="en-US" sz="2400" b="1" smtClean="0">
                <a:solidFill>
                  <a:srgbClr val="FF0000"/>
                </a:solidFill>
                <a:ea typeface="宋体" charset="-122"/>
              </a:rPr>
              <a:t>提供不同能力的系统：</a:t>
            </a:r>
            <a:endParaRPr lang="en-US" altLang="zh-CN" sz="2800" b="1" smtClean="0">
              <a:solidFill>
                <a:srgbClr val="FF0000"/>
              </a:solidFill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altLang="zh-CN" sz="2000" b="1" smtClean="0">
                <a:ea typeface="宋体" charset="-122"/>
              </a:rPr>
              <a:t>*   </a:t>
            </a:r>
            <a:r>
              <a:rPr lang="en-US" altLang="zh-CN" sz="2400" b="1" smtClean="0">
                <a:ea typeface="宋体" charset="-122"/>
              </a:rPr>
              <a:t>Steamexfire 2500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sz="2400" b="1" smtClean="0">
                <a:ea typeface="宋体" charset="-122"/>
              </a:rPr>
              <a:t>    </a:t>
            </a:r>
            <a:r>
              <a:rPr lang="zh-CN" altLang="en-US" sz="2400" b="1" smtClean="0">
                <a:ea typeface="宋体" charset="-122"/>
              </a:rPr>
              <a:t>输出能力</a:t>
            </a:r>
            <a:r>
              <a:rPr lang="en-US" altLang="zh-CN" sz="2400" b="1" smtClean="0">
                <a:ea typeface="宋体" charset="-122"/>
              </a:rPr>
              <a:t>: 20-25 M3/</a:t>
            </a:r>
            <a:r>
              <a:rPr lang="zh-CN" altLang="en-US" sz="2400" b="1" smtClean="0">
                <a:ea typeface="宋体" charset="-122"/>
              </a:rPr>
              <a:t>秒</a:t>
            </a:r>
          </a:p>
          <a:p>
            <a:pPr>
              <a:buFont typeface="Wingdings" pitchFamily="2" charset="2"/>
              <a:buNone/>
              <a:defRPr/>
            </a:pPr>
            <a:endParaRPr lang="en-US" altLang="zh-CN" sz="2400" b="1" smtClean="0"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altLang="zh-CN" sz="2400" b="1" smtClean="0">
                <a:ea typeface="宋体" charset="-122"/>
              </a:rPr>
              <a:t>*  Steamexfire 1000 (</a:t>
            </a:r>
            <a:r>
              <a:rPr lang="zh-CN" altLang="en-US" sz="2400" b="1" smtClean="0">
                <a:ea typeface="宋体" charset="-122"/>
              </a:rPr>
              <a:t>可以带到井下</a:t>
            </a:r>
            <a:r>
              <a:rPr lang="en-US" altLang="zh-CN" sz="2400" b="1" smtClean="0">
                <a:ea typeface="宋体" charset="-122"/>
              </a:rPr>
              <a:t>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sz="2400" b="1" smtClean="0">
                <a:ea typeface="宋体" charset="-122"/>
              </a:rPr>
              <a:t>    </a:t>
            </a:r>
            <a:r>
              <a:rPr lang="zh-CN" altLang="en-US" sz="2400" b="1" smtClean="0">
                <a:ea typeface="宋体" charset="-122"/>
              </a:rPr>
              <a:t>输出能力</a:t>
            </a:r>
            <a:r>
              <a:rPr lang="en-US" altLang="zh-CN" sz="2400" b="1" smtClean="0">
                <a:ea typeface="宋体" charset="-122"/>
              </a:rPr>
              <a:t>: 10 M3/</a:t>
            </a:r>
            <a:r>
              <a:rPr lang="zh-CN" altLang="en-US" sz="2400" b="1" smtClean="0">
                <a:ea typeface="宋体" charset="-122"/>
              </a:rPr>
              <a:t>秒</a:t>
            </a:r>
          </a:p>
          <a:p>
            <a:pPr>
              <a:buFont typeface="Wingdings" pitchFamily="2" charset="2"/>
              <a:buNone/>
              <a:defRPr/>
            </a:pPr>
            <a:endParaRPr lang="en-US" altLang="zh-CN" sz="2400" b="1" smtClean="0">
              <a:ea typeface="宋体" charset="-122"/>
            </a:endParaRPr>
          </a:p>
          <a:p>
            <a:pPr>
              <a:buFontTx/>
              <a:buChar char="•"/>
              <a:defRPr/>
            </a:pPr>
            <a:r>
              <a:rPr lang="en-US" altLang="zh-CN" sz="2400" b="1" smtClean="0">
                <a:ea typeface="宋体" charset="-122"/>
              </a:rPr>
              <a:t>Steamexfire 300 (</a:t>
            </a:r>
            <a:r>
              <a:rPr lang="zh-CN" altLang="en-US" sz="2400" b="1" smtClean="0">
                <a:ea typeface="宋体" charset="-122"/>
              </a:rPr>
              <a:t>可以带到井下也可以通过钻孔使用</a:t>
            </a:r>
            <a:r>
              <a:rPr lang="en-US" altLang="zh-CN" sz="2400" b="1" smtClean="0">
                <a:ea typeface="宋体" charset="-122"/>
              </a:rPr>
              <a:t>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sz="2400" b="1" smtClean="0">
                <a:ea typeface="宋体" charset="-122"/>
              </a:rPr>
              <a:t>    </a:t>
            </a:r>
            <a:r>
              <a:rPr lang="zh-CN" altLang="en-US" sz="2400" b="1" smtClean="0">
                <a:ea typeface="宋体" charset="-122"/>
              </a:rPr>
              <a:t>输出能力 </a:t>
            </a:r>
            <a:r>
              <a:rPr lang="en-US" altLang="zh-CN" sz="2400" b="1" smtClean="0">
                <a:ea typeface="宋体" charset="-122"/>
              </a:rPr>
              <a:t>3 m3/</a:t>
            </a:r>
            <a:r>
              <a:rPr lang="zh-CN" altLang="en-US" sz="2400" b="1" smtClean="0">
                <a:ea typeface="宋体" charset="-122"/>
              </a:rPr>
              <a:t>秒</a:t>
            </a:r>
          </a:p>
          <a:p>
            <a:pPr>
              <a:buFont typeface="Wingdings" pitchFamily="2" charset="2"/>
              <a:buNone/>
              <a:defRPr/>
            </a:pPr>
            <a:endParaRPr lang="en-US" altLang="zh-CN" sz="2800" b="1" smtClean="0"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altLang="zh-CN" sz="2800" b="1" smtClean="0">
                <a:ea typeface="宋体" charset="-122"/>
              </a:rPr>
              <a:t> </a:t>
            </a:r>
            <a:br>
              <a:rPr lang="en-US" altLang="zh-CN" sz="2800" b="1" smtClean="0">
                <a:ea typeface="宋体" charset="-122"/>
              </a:rPr>
            </a:br>
            <a:endParaRPr lang="nl-NL" altLang="zh-CN" sz="2800" b="1" smtClean="0">
              <a:ea typeface="宋体" charset="-122"/>
            </a:endParaRPr>
          </a:p>
          <a:p>
            <a:pPr>
              <a:defRPr/>
            </a:pPr>
            <a:endParaRPr lang="en-US" altLang="zh-CN" sz="2800" b="1" smtClean="0">
              <a:ea typeface="宋体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nl-NL" altLang="zh-CN" sz="4000" smtClean="0">
              <a:ea typeface="宋体" charset="-122"/>
            </a:endParaRPr>
          </a:p>
        </p:txBody>
      </p:sp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3276600" y="404813"/>
            <a:ext cx="586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nl-NL" altLang="zh-CN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spd="med" advTm="1061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3762</TotalTime>
  <Words>793</Words>
  <Application>Microsoft Office PowerPoint</Application>
  <PresentationFormat>全屏显示(4:3)</PresentationFormat>
  <Paragraphs>126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Arial</vt:lpstr>
      <vt:lpstr>宋体</vt:lpstr>
      <vt:lpstr>Verdana</vt:lpstr>
      <vt:lpstr>Wingdings</vt:lpstr>
      <vt:lpstr>Globe</vt:lpstr>
      <vt:lpstr>Globe</vt:lpstr>
      <vt:lpstr>幻灯片 1</vt:lpstr>
      <vt:lpstr> </vt:lpstr>
      <vt:lpstr> </vt:lpstr>
      <vt:lpstr>幻灯片 4</vt:lpstr>
      <vt:lpstr>幻灯片 5</vt:lpstr>
      <vt:lpstr>幻灯片 6</vt:lpstr>
      <vt:lpstr>Steamexfire 产品平均温度为 85⁰C 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Steamexfire 300</vt:lpstr>
      <vt:lpstr>      </vt:lpstr>
      <vt:lpstr>     </vt:lpstr>
      <vt:lpstr> </vt:lpstr>
      <vt:lpstr> </vt:lpstr>
      <vt:lpstr> </vt:lpstr>
      <vt:lpstr>幻灯片 21</vt:lpstr>
      <vt:lpstr> </vt:lpstr>
      <vt:lpstr>幻灯片 23</vt:lpstr>
      <vt:lpstr> </vt:lpstr>
      <vt:lpstr>幻灯片 25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Steamexfire</dc:title>
  <dc:creator>Office Centre</dc:creator>
  <cp:lastModifiedBy>张芳向 Netboy</cp:lastModifiedBy>
  <cp:revision>211</cp:revision>
  <dcterms:created xsi:type="dcterms:W3CDTF">2005-07-15T14:07:07Z</dcterms:created>
  <dcterms:modified xsi:type="dcterms:W3CDTF">2011-09-29T09:50:36Z</dcterms:modified>
</cp:coreProperties>
</file>